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83" r:id="rId6"/>
    <p:sldId id="288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84" r:id="rId21"/>
    <p:sldId id="271" r:id="rId22"/>
    <p:sldId id="285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6" r:id="rId33"/>
    <p:sldId id="281" r:id="rId34"/>
    <p:sldId id="287" r:id="rId3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11.xml"/><Relationship Id="rId8" Type="http://schemas.openxmlformats.org/officeDocument/2006/relationships/slide" Target="../slides/slide10.xml"/><Relationship Id="rId7" Type="http://schemas.openxmlformats.org/officeDocument/2006/relationships/slide" Target="../slides/slide9.xml"/><Relationship Id="rId6" Type="http://schemas.openxmlformats.org/officeDocument/2006/relationships/slide" Target="../slides/slide7.xml"/><Relationship Id="rId5" Type="http://schemas.openxmlformats.org/officeDocument/2006/relationships/slide" Target="../slides/slide6.xml"/><Relationship Id="rId4" Type="http://schemas.openxmlformats.org/officeDocument/2006/relationships/slide" Target="../slides/slide5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7" Type="http://schemas.openxmlformats.org/officeDocument/2006/relationships/slide" Target="../slides/slide27.xml"/><Relationship Id="rId16" Type="http://schemas.openxmlformats.org/officeDocument/2006/relationships/slide" Target="../slides/slide25.xml"/><Relationship Id="rId15" Type="http://schemas.openxmlformats.org/officeDocument/2006/relationships/slide" Target="../slides/slide23.xml"/><Relationship Id="rId14" Type="http://schemas.openxmlformats.org/officeDocument/2006/relationships/slide" Target="../slides/slide22.xml"/><Relationship Id="rId13" Type="http://schemas.openxmlformats.org/officeDocument/2006/relationships/slide" Target="../slides/slide21.xml"/><Relationship Id="rId12" Type="http://schemas.openxmlformats.org/officeDocument/2006/relationships/slide" Target="../slides/slide16.xml"/><Relationship Id="rId11" Type="http://schemas.openxmlformats.org/officeDocument/2006/relationships/slide" Target="../slides/slide14.xml"/><Relationship Id="rId10" Type="http://schemas.openxmlformats.org/officeDocument/2006/relationships/slide" Target="../slides/slide1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2e41ece1ff773283#tid=67ea659d0d55a600091128e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c0c36fd9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ce24ed3af&amp;cid=ce24ed3af&amp;vtp=1">
            <a:hlinkClick r:id="rId3" action="ppaction://hlinksldjump"/>
          </p:cNvPr>
          <p:cNvSpPr/>
          <p:nvPr/>
        </p:nvSpPr>
        <p:spPr>
          <a:xfrm>
            <a:off x="177393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41c1bec60&amp;cid=41c1bec60&amp;vtp=1">
            <a:hlinkClick r:id="rId4" action="ppaction://hlinksldjump"/>
          </p:cNvPr>
          <p:cNvSpPr/>
          <p:nvPr/>
        </p:nvSpPr>
        <p:spPr>
          <a:xfrm>
            <a:off x="235000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c05616eb0&amp;cid=c05616eb0&amp;vtp=1">
            <a:hlinkClick r:id="rId5" action="ppaction://hlinksldjump"/>
          </p:cNvPr>
          <p:cNvSpPr/>
          <p:nvPr/>
        </p:nvSpPr>
        <p:spPr>
          <a:xfrm>
            <a:off x="292608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ebf40e008&amp;cid=ebf40e008&amp;vtp=1">
            <a:hlinkClick r:id="rId6" action="ppaction://hlinksldjump"/>
          </p:cNvPr>
          <p:cNvSpPr/>
          <p:nvPr/>
        </p:nvSpPr>
        <p:spPr>
          <a:xfrm>
            <a:off x="350215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1175ed643&amp;cid=1175ed643&amp;vtp=1">
            <a:hlinkClick r:id="rId7" action="ppaction://hlinksldjump"/>
          </p:cNvPr>
          <p:cNvSpPr/>
          <p:nvPr/>
        </p:nvSpPr>
        <p:spPr>
          <a:xfrm>
            <a:off x="407822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a277007e7&amp;cid=a277007e7&amp;vtp=1">
            <a:hlinkClick r:id="rId8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9e6da1513&amp;cid=9e6da1513&amp;vtp=1">
            <a:hlinkClick r:id="rId9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5a6fd6f88&amp;cid=5a6fd6f88&amp;vtp=1">
            <a:hlinkClick r:id="rId10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68d31daa5&amp;cid=68d31daa5&amp;vtp=1">
            <a:hlinkClick r:id="rId11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09f16d80d&amp;cid=09f16d80d&amp;vtp=1">
            <a:hlinkClick r:id="rId12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endParaRPr lang="en-US" sz="2200" dirty="0"/>
          </a:p>
        </p:txBody>
      </p:sp>
      <p:sp>
        <p:nvSpPr>
          <p:cNvPr id="14" name="C_0#auto_editor_catalog_0?lid=e206263b8&amp;cid=e206263b8&amp;vtp=1">
            <a:hlinkClick r:id="rId13" action="ppaction://hlinksldjump"/>
          </p:cNvPr>
          <p:cNvSpPr/>
          <p:nvPr/>
        </p:nvSpPr>
        <p:spPr>
          <a:xfrm>
            <a:off x="753465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endParaRPr lang="en-US" sz="2200" dirty="0"/>
          </a:p>
        </p:txBody>
      </p:sp>
      <p:sp>
        <p:nvSpPr>
          <p:cNvPr id="15" name="C_0#auto_editor_catalog_0?lid=f00f54ce4&amp;cid=f00f54ce4&amp;vtp=1">
            <a:hlinkClick r:id="rId14" action="ppaction://hlinksldjump"/>
          </p:cNvPr>
          <p:cNvSpPr/>
          <p:nvPr/>
        </p:nvSpPr>
        <p:spPr>
          <a:xfrm>
            <a:off x="811072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endParaRPr lang="en-US" sz="2200" dirty="0"/>
          </a:p>
        </p:txBody>
      </p:sp>
      <p:sp>
        <p:nvSpPr>
          <p:cNvPr id="16" name="C_0#auto_editor_catalog_0?lid=c8ae9863a&amp;cid=c8ae9863a&amp;vtp=1">
            <a:hlinkClick r:id="rId15" action="ppaction://hlinksldjump"/>
          </p:cNvPr>
          <p:cNvSpPr/>
          <p:nvPr/>
        </p:nvSpPr>
        <p:spPr>
          <a:xfrm>
            <a:off x="868680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endParaRPr lang="en-US" sz="2200" dirty="0"/>
          </a:p>
        </p:txBody>
      </p:sp>
      <p:sp>
        <p:nvSpPr>
          <p:cNvPr id="17" name="C_0#auto_editor_catalog_0?lid=9300ad6e5&amp;cid=9300ad6e5&amp;vtp=1">
            <a:hlinkClick r:id="rId16" action="ppaction://hlinksldjump"/>
          </p:cNvPr>
          <p:cNvSpPr/>
          <p:nvPr/>
        </p:nvSpPr>
        <p:spPr>
          <a:xfrm>
            <a:off x="926287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endParaRPr lang="en-US" sz="2200" dirty="0"/>
          </a:p>
        </p:txBody>
      </p:sp>
      <p:sp>
        <p:nvSpPr>
          <p:cNvPr id="18" name="C_0#auto_editor_catalog_0?lid=1fbf0f4fb&amp;cid=1fbf0f4fb&amp;vtp=1">
            <a:hlinkClick r:id="rId17" action="ppaction://hlinksldjump"/>
          </p:cNvPr>
          <p:cNvSpPr/>
          <p:nvPr/>
        </p:nvSpPr>
        <p:spPr>
          <a:xfrm>
            <a:off x="983894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8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c0c36fd98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c0c36fd98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课时评价作业（十六）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过秦论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4_1#a277007e7?pid=51477fe4c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下列各句中,句式不同于其他三项的一项是（3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35_1#a277007e7.bracket?pid=51477fe4c&amp;color=0,0,0&amp;vpa=25&amp;vtp=1"/>
          <p:cNvSpPr/>
          <p:nvPr/>
        </p:nvSpPr>
        <p:spPr>
          <a:xfrm>
            <a:off x="90684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34_2#a277007e7.choices?pid=51477fe4c&amp;color=0,0,0&amp;vtp=1&amp;bbb=1"/>
          <p:cNvSpPr/>
          <p:nvPr/>
        </p:nvSpPr>
        <p:spPr>
          <a:xfrm>
            <a:off x="612648" y="108459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南取百越之地,以为桂林、象郡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百越之君,俯首系颈,委命下吏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单于子弟发兵与战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然陈涉瓮牖绳枢之子,氓隶之人,而迁徙之徒也</a:t>
            </a:r>
            <a:endParaRPr lang="en-US" altLang="zh-CN" sz="2800" dirty="0"/>
          </a:p>
        </p:txBody>
      </p:sp>
      <p:sp>
        <p:nvSpPr>
          <p:cNvPr id="5" name="QC_3_AS.36_1#a277007e7?pid=51477fe4c&amp;color=0,0,0&amp;vtp=1&amp;bbb=1"/>
          <p:cNvSpPr/>
          <p:nvPr/>
        </p:nvSpPr>
        <p:spPr>
          <a:xfrm>
            <a:off x="612648" y="3700791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A、B、C三项都是省略句，D项是判断句。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7_1#9e6da1513?pid=51477fe4c&amp;color=0,0,0&amp;vtp=1&amp;bt=1&amp;bbb=1&amp;hb=1"/>
          <p:cNvSpPr/>
          <p:nvPr/>
        </p:nvSpPr>
        <p:spPr>
          <a:xfrm>
            <a:off x="612648" y="466343"/>
            <a:ext cx="10963656" cy="116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下列对文中重要词语及其相关内容的解说，不正确的一项是（3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38_1#9e6da1513.bracket?pid=51477fe4c&amp;color=0,0,0&amp;vpa=26&amp;vtp=1"/>
          <p:cNvSpPr/>
          <p:nvPr/>
        </p:nvSpPr>
        <p:spPr>
          <a:xfrm>
            <a:off x="889666" y="1058671"/>
            <a:ext cx="515938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37_2#9e6da1513.choices?pid=51477fe4c&amp;color=0,0,0&amp;vtp=1&amp;bbb=1&amp;hb=1"/>
          <p:cNvSpPr/>
          <p:nvPr/>
        </p:nvSpPr>
        <p:spPr>
          <a:xfrm>
            <a:off x="612648" y="1679014"/>
            <a:ext cx="10963656" cy="4089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“而倔起阡陌之中”与“阡陌交通”（《桃花源记》）中的“阡陌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“致万乘之势”与“以致天下怨谤也”（《答司马谏议书》）中的“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致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意思不同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“西举巴、蜀”与“举酒属客”（《赤壁赋》）中的“举”意思不同。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二周，周赧王时，东西周分治。东周都于河南东部旧王城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西周则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，史称“东西二周”。</a:t>
            </a:r>
            <a:endParaRPr lang="en-US" altLang="zh-CN" sz="2800" dirty="0"/>
          </a:p>
        </p:txBody>
      </p:sp>
      <p:sp>
        <p:nvSpPr>
          <p:cNvPr id="5" name="QC_3_AS.39_1#9e6da1513?pid=51477fe4c&amp;color=0,0,0&amp;vtp=1&amp;bbb=1"/>
          <p:cNvSpPr/>
          <p:nvPr/>
        </p:nvSpPr>
        <p:spPr>
          <a:xfrm>
            <a:off x="612648" y="5768414"/>
            <a:ext cx="10963656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D项，西周都于河南西部旧王城，东周则都巩。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40_1#5a6fd6f88?pid=51477fe4c&amp;color=0,0,0&amp;vtp=1&amp;bt=1&amp;bbb=1&amp;hb=1"/>
          <p:cNvSpPr/>
          <p:nvPr/>
        </p:nvSpPr>
        <p:spPr>
          <a:xfrm>
            <a:off x="612648" y="466344"/>
            <a:ext cx="10963656" cy="116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下列对课文相关内容及艺术特色的分析，不正确的一项是（3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41_1#5a6fd6f88.bracket?pid=51477fe4c&amp;color=0,0,0&amp;vpa=27&amp;vtp=1"/>
          <p:cNvSpPr/>
          <p:nvPr/>
        </p:nvSpPr>
        <p:spPr>
          <a:xfrm>
            <a:off x="889666" y="1058672"/>
            <a:ext cx="515938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40_2#5a6fd6f88.choices?pid=51477fe4c&amp;color=0,0,0&amp;vtp=1&amp;bbb=1&amp;hb=1"/>
          <p:cNvSpPr/>
          <p:nvPr/>
        </p:nvSpPr>
        <p:spPr>
          <a:xfrm>
            <a:off x="612648" y="1679014"/>
            <a:ext cx="10963656" cy="4673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文章的语言如辞赋一般，讲究铺排渲染，多用对偶句与排比句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短相间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，读来朗朗上口。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文章先叙述史实，说明秦由兴到衰的过程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再列举大量事实进行论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，最后得出结论，具有很强的逻辑性。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文章将九国之师和陈涉之众进行对比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指出后者远不如九国的力量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强大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，但“成败异变，功业相反”。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文章史料丰富，论述严密有力，作者就史论史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提出了关于治国应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施行仁义的主张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42_1#5a6fd6f88?pid=51477fe4c&amp;color=0,0,0&amp;vtp=1&amp;bt=1&amp;bbb=1&amp;hb=1"/>
          <p:cNvSpPr/>
          <p:nvPr/>
        </p:nvSpPr>
        <p:spPr>
          <a:xfrm>
            <a:off x="612648" y="468000"/>
            <a:ext cx="10963656" cy="116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D项，“就史论史”错误。应是借古讽今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劝谏汉文帝不要重蹈秦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的覆辙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75_1#68d31daa5?pid=51477fe4c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把下面的句子翻译成现代汉语。（8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76_1#9b1af8e5d?sp=1&amp;pid=68d31daa5&amp;color=0,0,0&amp;vtp=1&amp;bbb=1&amp;hb=1&amp;hltap=1"/>
          <p:cNvSpPr/>
          <p:nvPr/>
        </p:nvSpPr>
        <p:spPr>
          <a:xfrm>
            <a:off x="612648" y="108523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内立法度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务耕织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修守战之具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外连衡而斗诸侯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4_AN.77_1#9b1af8e5d?sp=1&amp;pid=68d31daa5&amp;color=0,0,0&amp;vtp=1&amp;bbb=1&amp;hb=1&amp;hla=1"/>
          <p:cNvSpPr/>
          <p:nvPr/>
        </p:nvSpPr>
        <p:spPr>
          <a:xfrm>
            <a:off x="612648" y="171261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对内制定法规制度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，专力从事农耕纺织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修造防守和进攻的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器具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，对外实行连衡的策略来使诸侯们相互争斗。（“内”“务”“外”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各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，大意1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5_1#6c9bc1477?sp=1&amp;pid=68d31daa5&amp;color=0,0,0&amp;mp=1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惠文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昭襄蒙故业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因遗策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南取汉中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西举巴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东割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膏腴之地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北收要害之郡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76_1#6c9bc1477?sp=1&amp;pid=68d31daa5&amp;color=0,0,0&amp;mp=1&amp;vtp=1&amp;bt=1&amp;bbb=1&amp;hb=1&amp;hla=1"/>
          <p:cNvSpPr/>
          <p:nvPr/>
        </p:nvSpPr>
        <p:spPr>
          <a:xfrm>
            <a:off x="612648" y="173546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惠文王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、武王、昭襄王继承已有的基业，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沿袭前代的政策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向南夺取了汉中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，向西攻取了巴、蜀，向东割占了肥沃的土地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向北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收取了非常重要的地区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。（“蒙”“因”“举”各1分，大意1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46_1#09f16d80d?pid=51477fe4c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补写出下列句子中的空缺部分。（6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47_1#2502fe416?pid=09f16d80d&amp;color=0,0,0&amp;vtp=1&amp;bbb=1&amp;hb=1"/>
          <p:cNvSpPr/>
          <p:nvPr/>
        </p:nvSpPr>
        <p:spPr>
          <a:xfrm>
            <a:off x="612648" y="108523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《过秦论》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出秦国没有什么消耗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就令九国军队陷入困境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《过秦论》中，讲述战国诸雄为了对抗强大的秦国，采取了“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的策略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4_AN.48_1#2502fe416.blank?pid=09f16d80d&amp;color=0,0,0&amp;vpa=28&amp;vtp=1&amp;bbb=1"/>
          <p:cNvSpPr/>
          <p:nvPr/>
        </p:nvSpPr>
        <p:spPr>
          <a:xfrm>
            <a:off x="4158330" y="1054751"/>
            <a:ext cx="311626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秦无亡矢遗镞之费</a:t>
            </a:r>
            <a:endParaRPr lang="en-US" altLang="zh-CN" sz="2800" dirty="0"/>
          </a:p>
        </p:txBody>
      </p:sp>
      <p:sp>
        <p:nvSpPr>
          <p:cNvPr id="5" name="QB_4_AN.49_1#2502fe416.blank?pid=09f16d80d&amp;color=0,0,0&amp;vpa=29&amp;vtp=1&amp;bbb=1"/>
          <p:cNvSpPr/>
          <p:nvPr/>
        </p:nvSpPr>
        <p:spPr>
          <a:xfrm>
            <a:off x="7714330" y="1054751"/>
            <a:ext cx="311626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而天下诸侯已困矣</a:t>
            </a:r>
            <a:endParaRPr lang="en-US" altLang="zh-CN" sz="2800" dirty="0"/>
          </a:p>
        </p:txBody>
      </p:sp>
      <p:sp>
        <p:nvSpPr>
          <p:cNvPr id="7" name="QB_4_AN.51_1#2502fe416.blank?pid=09f16d80d&amp;color=0,0,0&amp;vpa=30&amp;vtp=1&amp;bbb=1"/>
          <p:cNvSpPr/>
          <p:nvPr/>
        </p:nvSpPr>
        <p:spPr>
          <a:xfrm>
            <a:off x="622967" y="2997851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合从缔交</a:t>
            </a:r>
            <a:endParaRPr lang="en-US" altLang="zh-CN" sz="2800" dirty="0"/>
          </a:p>
        </p:txBody>
      </p:sp>
      <p:sp>
        <p:nvSpPr>
          <p:cNvPr id="8" name="QB_4_AN.52_1#2502fe416.blank?pid=09f16d80d&amp;color=0,0,0&amp;vpa=31&amp;vtp=1&amp;bbb=1"/>
          <p:cNvSpPr/>
          <p:nvPr/>
        </p:nvSpPr>
        <p:spPr>
          <a:xfrm>
            <a:off x="2756567" y="2997851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相与为一</a:t>
            </a:r>
            <a:endParaRPr lang="en-US" altLang="zh-CN" sz="2800" dirty="0"/>
          </a:p>
        </p:txBody>
      </p:sp>
      <p:sp>
        <p:nvSpPr>
          <p:cNvPr id="9" name="QB_4_BD.53_1#c3430737d?pid=09f16d80d&amp;color=0,0,0&amp;vtp=1&amp;bbb=1&amp;hb=1"/>
          <p:cNvSpPr/>
          <p:nvPr/>
        </p:nvSpPr>
        <p:spPr>
          <a:xfrm>
            <a:off x="612648" y="370143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《过秦论》中，运用借代的修辞手法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描述秦始皇在继承前代功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业后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用武力和刑罚征服天下的句子分别是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  <p:sp>
        <p:nvSpPr>
          <p:cNvPr id="10" name="QB_4_AN.54_1#c3430737d.blank?pid=09f16d80d&amp;color=0,0,0&amp;vpa=32&amp;vtp=1&amp;bbb=1"/>
          <p:cNvSpPr/>
          <p:nvPr/>
        </p:nvSpPr>
        <p:spPr>
          <a:xfrm>
            <a:off x="7536530" y="4318651"/>
            <a:ext cx="27590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振长策而御宇内</a:t>
            </a:r>
            <a:endParaRPr lang="en-US" altLang="zh-CN" sz="2800" dirty="0"/>
          </a:p>
        </p:txBody>
      </p:sp>
      <p:sp>
        <p:nvSpPr>
          <p:cNvPr id="11" name="QB_4_AN.55_1#c3430737d.blank?pid=09f16d80d&amp;color=0,0,0&amp;vpa=33&amp;vtp=1&amp;bbb=1"/>
          <p:cNvSpPr/>
          <p:nvPr/>
        </p:nvSpPr>
        <p:spPr>
          <a:xfrm>
            <a:off x="699166" y="4966351"/>
            <a:ext cx="75803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执敲扑而鞭笞天下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（每空1分，写错字不得分）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  <p:bldP spid="10" grpId="0" animBg="1" build="p"/>
      <p:bldP spid="11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ffd968617?pid=c0c36fd98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56_1#7e9620c4a?pid=ffd968617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阅读下面的文言文，完成题目。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鄙谚曰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不习为吏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视已成事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前车覆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后车诫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代之所以长久者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其已事可知也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然而不能从者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是不法圣智也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世之所以亟绝者其辙迹可见也然而不避是后车又将覆也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夫存亡之变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治乱之机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其要在是矣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天下之命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县于太子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太子之善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在于早谕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教与选左右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夫心未滥而先谕教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则化易成也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  <p:sp>
        <p:nvSpPr>
          <p:cNvPr id="4" name="QM_3_BD.56_1#7e9620c4a?pid=ffd968617&amp;color=0,0,0&amp;vtp=1&amp;bbb=1&amp;hb=1&amp;zzd= 8"/>
          <p:cNvSpPr/>
          <p:nvPr/>
        </p:nvSpPr>
        <p:spPr>
          <a:xfrm>
            <a:off x="1838230" y="50733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56_1#7e9620c4a?pid=ffd968617&amp;color=0,0,0&amp;vtp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开于道术智谊之指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则教之力也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若其服习积贯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则左右而已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夫胡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粤之人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生而同声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耆欲不异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及其长而成俗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累数译而不能相通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行者有虽死而不相为者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则教习然也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臣故曰选左右早谕教最急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教得而左右正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则太子正矣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太子正而天下定矣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一人有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兆民赖之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此时务也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摘编自贾谊《治安策》）</a:t>
            </a:r>
            <a:endParaRPr lang="en-US" altLang="zh-CN" sz="2800" dirty="0"/>
          </a:p>
        </p:txBody>
      </p:sp>
      <p:sp>
        <p:nvSpPr>
          <p:cNvPr id="3" name="QM_3_BD.56_1#7e9620c4a?pid=ffd968617&amp;color=0,0,0&amp;vtp=1&amp;bbb=1&amp;hb=1&amp;zzd= 3"/>
          <p:cNvSpPr/>
          <p:nvPr/>
        </p:nvSpPr>
        <p:spPr>
          <a:xfrm>
            <a:off x="93058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56_2#7e9620c4a?pid=ffd968617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治国之政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其犹治家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治家者务立其本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本立则末正矣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夫本者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倡始也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末者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应和也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倡始者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天地也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应和者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万物也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万物之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非天不生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非地不长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非人不成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故人君举措应天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若北辰为之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台辅为之臣佐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列宿为之官属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众星为之人民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是以北辰不可变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台辅不可失度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列宿不可错缪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此天之象也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故立台榭以观天文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郊祀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逆气以配神灵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所以务天之本也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耕农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社稷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川泽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祀祠祈福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所以务地之本也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庠序之礼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八佾之乐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明堂辟雍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3" name="QM_3_BD.56_2#7e9620c4a?pid=ffd968617&amp;color=0,0,0&amp;vtp=1&amp;bt=1&amp;bbb=1&amp;hb=1&amp;zzd= 9"/>
          <p:cNvSpPr/>
          <p:nvPr/>
        </p:nvSpPr>
        <p:spPr>
          <a:xfrm>
            <a:off x="9661430" y="56750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3_BD.56_2#7e9620c4a?pid=ffd968617&amp;color=0,0,0&amp;vtp=1&amp;bt=1&amp;bbb=1&amp;hb=1&amp;zzd= 9"/>
          <p:cNvSpPr/>
          <p:nvPr/>
        </p:nvSpPr>
        <p:spPr>
          <a:xfrm>
            <a:off x="10017030" y="56750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1477fe4c?pid=c0c36fd98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B_3_BD.1_1#ce24ed3af?sp=1&amp;pid=51477fe4c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请写出文中空缺的字词。（5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及至始皇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奋六世之余烈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振长策而御宇内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吞二周而亡诸侯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至尊而制六合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执敲扑而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四海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南取百越之地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以为桂林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象郡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百越之君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俯首系颈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委命下吏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乃使蒙恬北筑长城而守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却匈奴七百余里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胡人不敢南下而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牧马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士不敢弯弓而报怨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于是废先王之道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百家之言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杀豪杰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收天下之兵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聚之咸阳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销锋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4" name="QB_3_AN.2_1#ce24ed3af.bracket?pid=51477fe4c&amp;color=0,0,0&amp;vpa=1&amp;vtp=1"/>
          <p:cNvSpPr/>
          <p:nvPr/>
        </p:nvSpPr>
        <p:spPr>
          <a:xfrm>
            <a:off x="1105566" y="2477474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履</a:t>
            </a:r>
            <a:endParaRPr lang="en-US" altLang="zh-CN" sz="2800" dirty="0"/>
          </a:p>
        </p:txBody>
      </p:sp>
      <p:sp>
        <p:nvSpPr>
          <p:cNvPr id="5" name="QB_3_AN.3_1#ce24ed3af.bracket?pid=51477fe4c&amp;color=0,0,0&amp;vpa=2&amp;vtp=1&amp;bbb=1"/>
          <p:cNvSpPr/>
          <p:nvPr/>
        </p:nvSpPr>
        <p:spPr>
          <a:xfrm>
            <a:off x="6326855" y="2477474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鞭笞</a:t>
            </a:r>
            <a:endParaRPr lang="en-US" altLang="zh-CN" sz="2800" dirty="0"/>
          </a:p>
        </p:txBody>
      </p:sp>
      <p:sp>
        <p:nvSpPr>
          <p:cNvPr id="6" name="QB_3_AN.4_1#ce24ed3af.bracket?pid=51477fe4c&amp;color=0,0,0&amp;vpa=3&amp;vtp=1"/>
          <p:cNvSpPr/>
          <p:nvPr/>
        </p:nvSpPr>
        <p:spPr>
          <a:xfrm>
            <a:off x="9417717" y="2477474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振</a:t>
            </a:r>
            <a:endParaRPr lang="en-US" altLang="zh-CN" sz="2800" dirty="0"/>
          </a:p>
        </p:txBody>
      </p:sp>
      <p:sp>
        <p:nvSpPr>
          <p:cNvPr id="7" name="QB_3_AN.5_1#ce24ed3af.bracket?pid=51477fe4c&amp;color=0,0,0&amp;vpa=4&amp;vtp=1&amp;bbb=1"/>
          <p:cNvSpPr/>
          <p:nvPr/>
        </p:nvSpPr>
        <p:spPr>
          <a:xfrm>
            <a:off x="4661566" y="3772874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藩篱</a:t>
            </a:r>
            <a:endParaRPr lang="en-US" altLang="zh-CN" sz="2800" dirty="0"/>
          </a:p>
        </p:txBody>
      </p:sp>
      <p:sp>
        <p:nvSpPr>
          <p:cNvPr id="8" name="QB_3_AN.6_1#ce24ed3af.bracket?pid=51477fe4c&amp;color=0,0,0&amp;vpa=5&amp;vtp=1"/>
          <p:cNvSpPr/>
          <p:nvPr/>
        </p:nvSpPr>
        <p:spPr>
          <a:xfrm>
            <a:off x="8217567" y="4420574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焚</a:t>
            </a:r>
            <a:endParaRPr lang="en-US" altLang="zh-CN" sz="2800" dirty="0"/>
          </a:p>
        </p:txBody>
      </p:sp>
      <p:sp>
        <p:nvSpPr>
          <p:cNvPr id="9" name="QB_3_AN.7_1#ce24ed3af.bracket?pid=51477fe4c&amp;color=0,0,0&amp;vpa=6&amp;vtp=1&amp;bbb=1"/>
          <p:cNvSpPr/>
          <p:nvPr/>
        </p:nvSpPr>
        <p:spPr>
          <a:xfrm>
            <a:off x="749966" y="5068274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愚黔</a:t>
            </a:r>
            <a:endParaRPr lang="en-US" altLang="zh-CN" sz="2800" dirty="0"/>
          </a:p>
        </p:txBody>
      </p:sp>
      <p:sp>
        <p:nvSpPr>
          <p:cNvPr id="10" name="QB_3_AN.8_1#ce24ed3af.bracket?pid=51477fe4c&amp;color=0,0,0&amp;vpa=7&amp;vtp=1"/>
          <p:cNvSpPr/>
          <p:nvPr/>
        </p:nvSpPr>
        <p:spPr>
          <a:xfrm>
            <a:off x="3129630" y="5068274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隳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56_2#7e9620c4a?pid=ffd968617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宗庙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所以务人之本也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故本者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经常之法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规矩之要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圆凿不可以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铅刀不可以砍伐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此非常用之事不能成其功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非常用之器不可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成其巧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故天失其常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则有逆气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地失其常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则有枯败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人失其常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则有患害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曰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非先王之法服不敢服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此之谓也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摘编自诸葛亮《便宜十六策》）</a:t>
            </a:r>
            <a:endParaRPr lang="en-US" altLang="zh-CN" sz="2800" dirty="0"/>
          </a:p>
        </p:txBody>
      </p:sp>
      <p:sp>
        <p:nvSpPr>
          <p:cNvPr id="3" name="QM_3_BD.56_2#7e9620c4a?pid=ffd968617&amp;color=0,0,0&amp;vtp=1&amp;bt=1&amp;bbb=1&amp;hb=1&amp;zzd= 4"/>
          <p:cNvSpPr/>
          <p:nvPr/>
        </p:nvSpPr>
        <p:spPr>
          <a:xfrm>
            <a:off x="1482630" y="3071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7_1#e206263b8?sp=1&amp;pid=7e9620c4a&amp;color=0,0,0&amp;vtp=1&amp;bt=1&amp;bbb=1&amp;hb=1"/>
          <p:cNvSpPr/>
          <p:nvPr/>
        </p:nvSpPr>
        <p:spPr>
          <a:xfrm>
            <a:off x="612648" y="46634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材料一画波浪线的部分有三处需要断句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这三处是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秦世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之所以亟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绝者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其辙迹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可见也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不避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是后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车又将覆也</a:t>
            </a:r>
            <a:endParaRPr lang="en-US" altLang="zh-CN" sz="2800" dirty="0"/>
          </a:p>
        </p:txBody>
      </p:sp>
      <p:sp>
        <p:nvSpPr>
          <p:cNvPr id="3" name="QB_4_AN.58_1#e206263b8.blank?pid=7e9620c4a&amp;color=0,0,0&amp;vpa=34&amp;vtp=1&amp;bbb=1&amp;hb=1"/>
          <p:cNvSpPr/>
          <p:nvPr/>
        </p:nvSpPr>
        <p:spPr>
          <a:xfrm>
            <a:off x="612648" y="435864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CEG（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答对一处给1分，超过三处不给分）</a:t>
            </a:r>
            <a:endParaRPr lang="en-US" altLang="zh-CN" sz="2800" dirty="0"/>
          </a:p>
        </p:txBody>
      </p:sp>
      <p:sp>
        <p:nvSpPr>
          <p:cNvPr id="4" name="QB_4_AS.59_1#e206263b8?pid=7e9620c4a&amp;color=0,0,0&amp;vtp=1&amp;bbb=1&amp;hb=1"/>
          <p:cNvSpPr/>
          <p:nvPr/>
        </p:nvSpPr>
        <p:spPr>
          <a:xfrm>
            <a:off x="612648" y="244101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“亟绝”指很快灭亡，“秦世”为“亟绝”的主语，“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者，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固定句式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，故C处需断开；“辙迹可见”表意完整，“也”为句末停顿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处需断开；“然而”表示转折，“不避”是内容，故G处需断开。</a:t>
            </a:r>
            <a:endParaRPr lang="en-US" altLang="zh-CN" sz="2800" dirty="0"/>
          </a:p>
        </p:txBody>
      </p:sp>
      <p:sp>
        <p:nvSpPr>
          <p:cNvPr id="5" name="QB_4_BD.57_1#e206263b8?sp=1&amp;pid=7e9620c4a&amp;color=0,0,0&amp;vtp=1&amp;bt=1&amp;bbb=1&amp;hb=1&amp;ib=1"/>
          <p:cNvSpPr/>
          <p:nvPr/>
        </p:nvSpPr>
        <p:spPr>
          <a:xfrm>
            <a:off x="1323848" y="1812544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B_4_BD.57_1#e206263b8?sp=1&amp;pid=7e9620c4a&amp;color=0,0,0&amp;vtp=1&amp;bt=1&amp;bbb=1&amp;hb=1&amp;ib=1"/>
          <p:cNvSpPr/>
          <p:nvPr/>
        </p:nvSpPr>
        <p:spPr>
          <a:xfrm>
            <a:off x="3003423" y="1812544"/>
            <a:ext cx="2366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4_BD.57_1#e206263b8?sp=1&amp;pid=7e9620c4a&amp;color=0,0,0&amp;vtp=1&amp;bt=1&amp;bbb=1&amp;hb=1&amp;ib=1"/>
          <p:cNvSpPr/>
          <p:nvPr/>
        </p:nvSpPr>
        <p:spPr>
          <a:xfrm>
            <a:off x="3951161" y="1812544"/>
            <a:ext cx="2366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4_BD.57_1#e206263b8?sp=1&amp;pid=7e9620c4a&amp;color=0,0,0&amp;vtp=1&amp;bt=1&amp;bbb=1&amp;hb=1&amp;ib=1"/>
          <p:cNvSpPr/>
          <p:nvPr/>
        </p:nvSpPr>
        <p:spPr>
          <a:xfrm>
            <a:off x="5254498" y="1812544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4_BD.57_1#e206263b8?sp=1&amp;pid=7e9620c4a&amp;color=0,0,0&amp;vtp=1&amp;bt=1&amp;bbb=1&amp;hb=1&amp;ib=1"/>
          <p:cNvSpPr/>
          <p:nvPr/>
        </p:nvSpPr>
        <p:spPr>
          <a:xfrm>
            <a:off x="6578473" y="1812544"/>
            <a:ext cx="21755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4_BD.57_1#e206263b8?sp=1&amp;pid=7e9620c4a&amp;color=0,0,0&amp;vtp=1&amp;bt=1&amp;bbb=1&amp;hb=1&amp;ib=1"/>
          <p:cNvSpPr/>
          <p:nvPr/>
        </p:nvSpPr>
        <p:spPr>
          <a:xfrm>
            <a:off x="7507161" y="1812544"/>
            <a:ext cx="1985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4_BD.57_1#e206263b8?sp=1&amp;pid=7e9620c4a&amp;color=0,0,0&amp;vtp=1&amp;bt=1&amp;bbb=1&amp;hb=1&amp;ib=1"/>
          <p:cNvSpPr/>
          <p:nvPr/>
        </p:nvSpPr>
        <p:spPr>
          <a:xfrm>
            <a:off x="8416798" y="1812544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4_BD.57_1#e206263b8?sp=1&amp;pid=7e9620c4a&amp;color=0,0,0&amp;vtp=1&amp;bt=1&amp;bbb=1&amp;hb=1&amp;ib=1"/>
          <p:cNvSpPr/>
          <p:nvPr/>
        </p:nvSpPr>
        <p:spPr>
          <a:xfrm>
            <a:off x="9385173" y="1812544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60_1#f00f54ce4?pid=7e9620c4a&amp;color=0,0,0&amp;vtp=1&amp;bt=1&amp;bbb=1&amp;hb=1"/>
          <p:cNvSpPr/>
          <p:nvPr/>
        </p:nvSpPr>
        <p:spPr>
          <a:xfrm>
            <a:off x="612648" y="468000"/>
            <a:ext cx="10963656" cy="127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下列对材料中加点的词语及相关内容的解说，不正确的一项是（3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61_1#f00f54ce4.bracket?pid=7e9620c4a&amp;color=0,0,0&amp;vpa=35&amp;vtp=1"/>
          <p:cNvSpPr/>
          <p:nvPr/>
        </p:nvSpPr>
        <p:spPr>
          <a:xfrm>
            <a:off x="902366" y="1110747"/>
            <a:ext cx="4953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4_BD.60_2#f00f54ce4.choices?pid=7e9620c4a&amp;color=0,0,0&amp;vtp=1&amp;bbb=1&amp;hb=1"/>
          <p:cNvSpPr/>
          <p:nvPr/>
        </p:nvSpPr>
        <p:spPr>
          <a:xfrm>
            <a:off x="612648" y="1781255"/>
            <a:ext cx="10963656" cy="381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机，事物的关键，与《阿房宫赋》中“多于机上之工女”的“机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而，连词，与《劝学》中“君子博学而日参省乎己”的“而”用法相同。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辟雍，本是周天子为贵族子弟所设，东汉后成为尊儒学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行典礼的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场所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患，祸害，与《六国论》中“诸侯之所大患”的“患”意思不同。</a:t>
            </a:r>
            <a:endParaRPr lang="en-US" altLang="zh-CN" sz="2800" dirty="0"/>
          </a:p>
        </p:txBody>
      </p:sp>
      <p:sp>
        <p:nvSpPr>
          <p:cNvPr id="5" name="QC_4_AS.62_1#f00f54ce4?pid=7e9620c4a&amp;color=0,0,0&amp;vtp=1&amp;bbb=1"/>
          <p:cNvSpPr/>
          <p:nvPr/>
        </p:nvSpPr>
        <p:spPr>
          <a:xfrm>
            <a:off x="612648" y="5603955"/>
            <a:ext cx="10963656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B项，“用法相同”错误。连词，表转折/连词，表递进。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63_1#c8ae9863a?pid=7e9620c4a&amp;color=0,0,0&amp;vtp=1&amp;bt=1&amp;bbb=1"/>
          <p:cNvSpPr/>
          <p:nvPr/>
        </p:nvSpPr>
        <p:spPr>
          <a:xfrm>
            <a:off x="612648" y="466344"/>
            <a:ext cx="111712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下列对材料有关内容的概述和分析，不正确的一项是（3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64_1#c8ae9863a.bracket?pid=7e9620c4a&amp;color=0,0,0&amp;vpa=36&amp;vtp=1"/>
          <p:cNvSpPr/>
          <p:nvPr/>
        </p:nvSpPr>
        <p:spPr>
          <a:xfrm>
            <a:off x="107575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63_2#c8ae9863a.choices?pid=7e9620c4a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贾谊先引用俗语表明观点，接着将夏商周三代和秦朝进行对比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出国家存续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、灭亡的变化规律，以此来佐证自己的观点。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胡人和粤人刚出生时声音、嗜好和欲望基本相同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长大后却形成了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不同的风俗和语言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，贾谊以此证明教育和习惯的重要性。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诸葛亮认为，人君就像北辰星居于中心地位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臣僚官佐就像北辰星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旁的台辅星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，官员的属吏就像其他星宿，而百姓就像繁星。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在诸葛亮看来，人君应当重视观测天文、祭祀祈福、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礼乐教化之事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否则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，一旦天、地或人出现反常之态，必定导致国家覆灭。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65_1#c8ae9863a?pid=7e9620c4a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D项，“必定”说法过于绝对，文中只说天一反常态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就会产生违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逆不顺之气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；地一反常态，就会发生枯萎之事；人一反常态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就会出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现祸害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，并非“必定导致国家覆灭”。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75_1#9300ad6e5?pid=7e9620c4a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把材料中画横线的句子翻译成现代汉语。（8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76_1#25b1faacb?sp=1&amp;pid=9300ad6e5&amp;color=0,0,0&amp;vtp=1&amp;bbb=1&amp;hb=1&amp;hltap=1"/>
          <p:cNvSpPr/>
          <p:nvPr/>
        </p:nvSpPr>
        <p:spPr>
          <a:xfrm>
            <a:off x="612648" y="108523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夫教得而左右正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则太子正矣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太子正而天下定矣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S.78_1#25b1faacb?pid=9300ad6e5&amp;color=0,0,0&amp;vtp=1&amp;bbb=1"/>
          <p:cNvSpPr/>
          <p:nvPr/>
        </p:nvSpPr>
        <p:spPr>
          <a:xfrm>
            <a:off x="612648" y="3701431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“得”，得当；“正”，品行端正；“定”，安定。</a:t>
            </a:r>
            <a:endParaRPr lang="en-US" altLang="zh-CN" sz="2800" dirty="0"/>
          </a:p>
        </p:txBody>
      </p:sp>
      <p:sp>
        <p:nvSpPr>
          <p:cNvPr id="5" name="QB_5_AN.77_1#25b1faacb?sp=1&amp;pid=9300ad6e5&amp;color=0,0,0&amp;vtp=1&amp;bbb=1&amp;hb=1&amp;hla=1"/>
          <p:cNvSpPr/>
          <p:nvPr/>
        </p:nvSpPr>
        <p:spPr>
          <a:xfrm>
            <a:off x="612648" y="171261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如果）教育得当而且身边侍候的人品行端正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那么太子必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定品行端正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，太子品行端正那么天下就能安定了。（“得”“正”“定”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各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，大意1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9_1#ddfa7ba34?sp=1&amp;pid=9300ad6e5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非先王之法服不敢服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此之谓也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2800" i="0" spc="-5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pc="-5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pc="-5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</a:t>
            </a:r>
            <a:endParaRPr lang="en-US" altLang="zh-CN" sz="2800" spc="-50" dirty="0"/>
          </a:p>
        </p:txBody>
      </p:sp>
      <p:sp>
        <p:nvSpPr>
          <p:cNvPr id="3" name="QB_5_AN.70_1#ddfa7ba34.blank?pid=9300ad6e5&amp;color=0,0,0&amp;vpa=37&amp;vtp=1&amp;bbb=1&amp;hb=1"/>
          <p:cNvSpPr/>
          <p:nvPr/>
        </p:nvSpPr>
        <p:spPr>
          <a:xfrm>
            <a:off x="612648" y="10852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经》说：“不是上古的圣贤之君按礼法规定的服饰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我不敢穿戴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。”说的就是这个道理。（“法服”“服”“此之谓也”各1分，大意1分）</a:t>
            </a:r>
            <a:endParaRPr lang="en-US" altLang="zh-CN" sz="2800" dirty="0"/>
          </a:p>
        </p:txBody>
      </p:sp>
      <p:sp>
        <p:nvSpPr>
          <p:cNvPr id="4" name="QB_5_AS.71_1#ddfa7ba34?pid=9300ad6e5&amp;color=0,0,0&amp;vtp=1&amp;bbb=1&amp;hb=1"/>
          <p:cNvSpPr/>
          <p:nvPr/>
        </p:nvSpPr>
        <p:spPr>
          <a:xfrm>
            <a:off x="612648" y="24543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“法服”，古代按礼法规定的服饰；“服”，穿戴；“此之谓也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宾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语前置句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，正常语序“谓此也”。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5_1#1fbf0f4fb?sp=1&amp;pid=7e9620c4a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两则材料都谈到了治国之策，但侧重点有所不同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请结合材料简要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76_1#1fbf0f4fb?sp=1&amp;pid=7e9620c4a&amp;color=0,0,0&amp;vtp=1&amp;bt=1&amp;bbb=1&amp;hb=1&amp;hla=1"/>
          <p:cNvSpPr/>
          <p:nvPr/>
        </p:nvSpPr>
        <p:spPr>
          <a:xfrm>
            <a:off x="612648" y="173546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材料一侧重强调治国要注意吸取历史教训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把尽早教育太子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和替他选择身边侍候的人作为当务之急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材料二侧重强调治国要致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力确立天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、地、人的根本，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君主应该按照常法要规治理国家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答出一点得1分，答出两点得3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3_1#1fbf0f4fb?pid=7e9620c4a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首先，在两则材料中找出谈论“治国之策”的对应内容；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然后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分析比较其侧重点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graphicFrame>
        <p:nvGraphicFramePr>
          <p:cNvPr id="25" name="QB_4_AS.73_2#1fbf0f4fb?colgroup=15,14&amp;pid=7e9620c4a&amp;color=0,0,0&amp;vtp=1&amp;bbb=1&amp;hb=1"/>
          <p:cNvGraphicFramePr>
            <a:graphicFrameLocks noGrp="1"/>
          </p:cNvGraphicFramePr>
          <p:nvPr/>
        </p:nvGraphicFramePr>
        <p:xfrm>
          <a:off x="612648" y="1880240"/>
          <a:ext cx="10945368" cy="4073652"/>
        </p:xfrm>
        <a:graphic>
          <a:graphicData uri="http://schemas.openxmlformats.org/drawingml/2006/table">
            <a:tbl>
              <a:tblPr/>
              <a:tblGrid>
                <a:gridCol w="5696712"/>
                <a:gridCol w="5248656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对应内容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侧重点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708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材料一：“不习为吏</a:t>
                      </a:r>
                      <a:r>
                        <a:rPr lang="en-US" altLang="zh-CN" sz="2800" b="0" i="0" spc="-10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视已成事</a:t>
                      </a: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”“</a:t>
                      </a: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前</a:t>
                      </a:r>
                      <a:endParaRPr lang="en-US" altLang="zh-CN" sz="2800" b="0" i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车覆</a:t>
                      </a:r>
                      <a:r>
                        <a:rPr lang="en-US" altLang="zh-CN" sz="2800" b="0" i="0" spc="-10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后车诫”</a:t>
                      </a:r>
                      <a:r>
                        <a:rPr lang="en-US" altLang="zh-CN" sz="2800" b="0" i="0" spc="-10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强调吸取历史教训</a:t>
                      </a:r>
                      <a:r>
                        <a:rPr lang="en-US" altLang="zh-CN" sz="2800" b="0" i="0" spc="-10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根据后文教</a:t>
                      </a:r>
                      <a:endParaRPr lang="en-US" altLang="zh-CN" sz="2800" b="0" i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育太子的论述</a:t>
                      </a:r>
                      <a:r>
                        <a:rPr lang="en-US" altLang="zh-CN" sz="2800" b="0" i="0" spc="-10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可知材料一还强</a:t>
                      </a:r>
                      <a:endParaRPr lang="en-US" altLang="zh-CN" sz="2800" b="0" i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调对太子的教育</a:t>
                      </a:r>
                      <a:r>
                        <a:rPr lang="en-US" altLang="zh-CN" sz="2800" b="0" i="0" spc="-10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708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材料二：“治国之政</a:t>
                      </a:r>
                      <a:r>
                        <a:rPr lang="en-US" altLang="zh-CN" sz="2800" b="0" i="0" spc="-10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其犹治家</a:t>
                      </a:r>
                      <a:r>
                        <a:rPr lang="en-US" altLang="zh-CN" sz="2800" b="0" i="0" spc="-10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治</a:t>
                      </a:r>
                      <a:endParaRPr lang="en-US" altLang="zh-CN" sz="2800" b="0" i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家者务立其本</a:t>
                      </a:r>
                      <a:r>
                        <a:rPr lang="en-US" altLang="zh-CN" sz="2800" b="0" i="0" spc="-10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本立则末正矣</a:t>
                      </a: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”“</a:t>
                      </a: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故</a:t>
                      </a:r>
                      <a:endParaRPr lang="en-US" altLang="zh-CN" sz="2800" b="0" i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本者</a:t>
                      </a:r>
                      <a:r>
                        <a:rPr lang="en-US" altLang="zh-CN" sz="2800" b="0" i="0" spc="-10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经常之法</a:t>
                      </a:r>
                      <a:r>
                        <a:rPr lang="en-US" altLang="zh-CN" sz="2800" b="0" i="0" spc="-10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规矩之要”</a:t>
                      </a:r>
                      <a:r>
                        <a:rPr lang="en-US" altLang="zh-CN" sz="2800" b="0" i="0" spc="-10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强调治国要确立根本</a:t>
                      </a:r>
                      <a:r>
                        <a:rPr lang="en-US" altLang="zh-CN" sz="2800" b="0" i="0" spc="-10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君主要按</a:t>
                      </a:r>
                      <a:endParaRPr lang="en-US" altLang="zh-CN" sz="2800" b="0" i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照</a:t>
                      </a:r>
                      <a:r>
                        <a:rPr lang="en-US" altLang="zh-CN" sz="28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“经常之法</a:t>
                      </a:r>
                      <a:r>
                        <a:rPr lang="en-US" altLang="zh-CN" sz="2800" b="0" i="0" spc="-10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规矩之要”治国</a:t>
                      </a:r>
                      <a:r>
                        <a:rPr lang="en-US" altLang="zh-CN" sz="2800" b="0" i="0" spc="-10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3_3#1fbf0f4fb?pid=7e9620c4a&amp;color=0,0,0&amp;mp=1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［参考译文］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俗语说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：“不熟悉做官的事，只要观察以往官吏做过的事情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：“前面的车翻了，后面的车要引以为戒。”夏、商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周三代统治长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久的原因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，看以往的事可以明白；但是不能依从的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这是不效法圣人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智慧。</a:t>
            </a: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秦王朝很快灭亡的原因</a:t>
            </a:r>
            <a:r>
              <a:rPr lang="en-US" altLang="zh-CN" sz="2800" b="0" i="0" u="wavy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，它车轮的痕迹是可以看得清楚的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</a:t>
            </a:r>
            <a:endParaRPr lang="en-US" altLang="zh-CN" sz="2800" b="0" i="0" u="wavy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是不注意避免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这样后面的车又将面临翻车的危险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存与亡的变化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治与乱的关键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，其要旨便在这里了。天下的命运，决定于太子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太子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的美好品行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在于及早进行开导教育和选择太子身边侍候的人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1_1#ce24ed3af?sp=1&amp;pid=51477fe4c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铸以为金人十二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以弱天下之民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华为城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因河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据亿丈之城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临不测之渊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以为固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良将劲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守要害之处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信臣精卒陈利兵而谁何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天下已定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始皇之心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自以为关中之固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城千里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子孙帝王万世之业也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3" name="QB_3_AN.9_1#ce24ed3af.bracket?pid=51477fe4c&amp;color=0,0,0&amp;vpa=8&amp;vtp=1"/>
          <p:cNvSpPr/>
          <p:nvPr>
            <p:custDataLst>
              <p:tags r:id="rId1"/>
            </p:custDataLst>
          </p:nvPr>
        </p:nvSpPr>
        <p:spPr>
          <a:xfrm>
            <a:off x="749966" y="475620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镝</a:t>
            </a:r>
            <a:endParaRPr lang="en-US" altLang="zh-CN" sz="2800" dirty="0"/>
          </a:p>
        </p:txBody>
      </p:sp>
      <p:sp>
        <p:nvSpPr>
          <p:cNvPr id="4" name="QB_3_AN.10_1#ce24ed3af.bracket?pid=51477fe4c&amp;color=0,0,0&amp;vpa=9&amp;vtp=1"/>
          <p:cNvSpPr/>
          <p:nvPr/>
        </p:nvSpPr>
        <p:spPr>
          <a:xfrm>
            <a:off x="8460455" y="475620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践</a:t>
            </a:r>
            <a:endParaRPr lang="en-US" altLang="zh-CN" sz="2800" dirty="0"/>
          </a:p>
        </p:txBody>
      </p:sp>
      <p:sp>
        <p:nvSpPr>
          <p:cNvPr id="5" name="QB_3_AN.11_1#ce24ed3af.bracket?pid=51477fe4c&amp;color=0,0,0&amp;vpa=10&amp;vtp=1"/>
          <p:cNvSpPr/>
          <p:nvPr/>
        </p:nvSpPr>
        <p:spPr>
          <a:xfrm>
            <a:off x="8928767" y="1123320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弩</a:t>
            </a:r>
            <a:endParaRPr lang="en-US" altLang="zh-CN" sz="2800" dirty="0"/>
          </a:p>
        </p:txBody>
      </p:sp>
      <p:sp>
        <p:nvSpPr>
          <p:cNvPr id="15" name="QB_3_AN.21_1#ce24ed3af.bracket?pid=51477fe4c&amp;color=0,0,0&amp;vpa=20&amp;vtp=1&amp;bbb=1"/>
          <p:cNvSpPr/>
          <p:nvPr>
            <p:custDataLst>
              <p:tags r:id="rId2"/>
            </p:custDataLst>
          </p:nvPr>
        </p:nvSpPr>
        <p:spPr>
          <a:xfrm>
            <a:off x="762666" y="5657220"/>
            <a:ext cx="54371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15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3_3#1fbf0f4fb?pid=7e9620c4a&amp;color=0,0,0&amp;mp=1&amp;vtp=1&amp;bt=1&amp;bbb=1&amp;hb=1"/>
          <p:cNvSpPr/>
          <p:nvPr/>
        </p:nvSpPr>
        <p:spPr>
          <a:xfrm>
            <a:off x="612648" y="468000"/>
            <a:ext cx="10963656" cy="599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在太子的欲望还没有泛滥时就先进行开导教育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那么教化容易收到成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效；使他领悟治国道理和知识道义的要旨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，是教育的力量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至于太子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习惯的养成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，就是身边侍候的人的职责了。胡人和粤人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刚出生时声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音相同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，嗜好和欲望也没有什么差异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等他们到长大成人之后形成了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不同的风俗习惯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，（各自的语言）经过多次翻译却无法相互理解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为习惯有即使到死也不能互相改变的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，这是教育和习惯造成的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我说为太子选择身边侍候的人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、及早进行开导教育最为紧迫。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如果</a:t>
            </a: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u="sng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教育得当而且身边侍候的人品行端正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，那么太子必定品行端正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太子</a:t>
            </a:r>
            <a:endParaRPr lang="en-US" altLang="zh-CN" sz="2800" b="0" i="0" u="sng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品行端正那么天下就能安定了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《书》说：“天子一人做了好事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天下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百姓都仰仗他得到好处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。”教育太子是当务之急。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3_4#1fbf0f4fb?pid=7e9620c4a&amp;color=0,0,0&amp;mp=1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治国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，就如同治家。治家务必确立根本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根本立住了那么末节自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会端正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。所谓本，是事物的源头；所谓末，是（对源头的）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呼应附和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事物的源头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，就是天地；（对源头的）呼应附和，就是万物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万物的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，没有天就不会产生，没有地就不会生长，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没有人就不会成功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因此君主的行为应当顺应天命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，就像天空以北极星为中心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台辅星就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像臣僚官佐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，其他星宿就像官员的属吏，繁星就像百姓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所以北极星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的位置不能变动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，台辅星的运行不能失去法度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其他星宿的排列不能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杂乱无章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，这就是天象。因此建造高台来观测天象，在郊外祭祀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避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3_4#1fbf0f4fb?pid=7e9620c4a&amp;color=0,0,0&amp;mp=1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免违逆不顺之气来配享神灵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，这就是致力天的根本；耕田种地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祭祀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土神和谷神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、在山林和川泽建立祠庙，祈求福祚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这就是致力地的根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；重视学校的礼仪，建立八佾乐舞，设立明堂辟雍，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修造高墙宗庙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这就是致力人的根本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。所以所谓本，就是常用的法度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规矩中最关键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。圆的榫眼不能用方的榫头相配，铅做的刀不能用来砍伐树木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是说不使用恰当的方法就不能成就功业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不使用恰当的工具就不能成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就精巧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。因此天一反常态，就会产生违逆不顺之气；地一反常态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会发生枯萎之事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；人一反常态，就会出现祸害。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《经》说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不是上古</a:t>
            </a:r>
            <a:endParaRPr lang="en-US" altLang="zh-CN" sz="2800" b="0" i="0" u="sng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的圣贤之君按礼法规定的服饰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，我不敢穿戴。”说的就是这个道理。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625475" y="513080"/>
            <a:ext cx="11358880" cy="33610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atinLnBrk="1">
              <a:lnSpc>
                <a:spcPts val="51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       始皇既没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余威震于殊俗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然陈涉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⑪(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800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       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)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之子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⑫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(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800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   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)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之人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而迁徙之徒也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；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才能不及中人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非有仲尼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⑬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(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800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   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)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之贤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陶朱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⑭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(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800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 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)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顿之富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；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⑮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(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800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 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)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足行伍之间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⑯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(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800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 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)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起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⑰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(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800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   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)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之中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率疲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⑱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(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800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 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)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之卒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将数百之众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转而攻秦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斩木为兵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揭竿为旗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天下云集响应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⑲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(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800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 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粮而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⑳(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景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)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山东豪俊遂并起而亡秦族矣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。</a:t>
            </a:r>
            <a:endParaRPr lang="en-US" altLang="zh-CN" sz="280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  <a:sym typeface="+mn-ea"/>
            </a:endParaRPr>
          </a:p>
        </p:txBody>
      </p:sp>
      <p:sp>
        <p:nvSpPr>
          <p:cNvPr id="6" name="QB_3_AN.12_1#ce24ed3af.bracket?pid=51477fe4c&amp;color=0,0,0&amp;vpa=11&amp;vtp=1&amp;bbb=1"/>
          <p:cNvSpPr/>
          <p:nvPr>
            <p:custDataLst>
              <p:tags r:id="rId1"/>
            </p:custDataLst>
          </p:nvPr>
        </p:nvSpPr>
        <p:spPr>
          <a:xfrm>
            <a:off x="7223791" y="513085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瓮牖绳枢</a:t>
            </a:r>
            <a:endParaRPr lang="en-US" altLang="zh-CN" sz="2800" dirty="0"/>
          </a:p>
        </p:txBody>
      </p:sp>
      <p:sp>
        <p:nvSpPr>
          <p:cNvPr id="7" name="QB_3_AN.13_1#ce24ed3af.bracket?pid=51477fe4c&amp;color=0,0,0&amp;vpa=12&amp;vtp=1&amp;bbb=1"/>
          <p:cNvSpPr/>
          <p:nvPr>
            <p:custDataLst>
              <p:tags r:id="rId2"/>
            </p:custDataLst>
          </p:nvPr>
        </p:nvSpPr>
        <p:spPr>
          <a:xfrm>
            <a:off x="10641996" y="575950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氓隶</a:t>
            </a:r>
            <a:endParaRPr lang="en-US" altLang="zh-CN" sz="2800" dirty="0"/>
          </a:p>
        </p:txBody>
      </p:sp>
      <p:sp>
        <p:nvSpPr>
          <p:cNvPr id="8" name="QB_3_AN.14_1#ce24ed3af.bracket?pid=51477fe4c&amp;color=0,0,0&amp;vpa=13&amp;vtp=1&amp;bbb=1"/>
          <p:cNvSpPr/>
          <p:nvPr>
            <p:custDataLst>
              <p:tags r:id="rId3"/>
            </p:custDataLst>
          </p:nvPr>
        </p:nvSpPr>
        <p:spPr>
          <a:xfrm>
            <a:off x="9167209" y="1281435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墨翟</a:t>
            </a:r>
            <a:endParaRPr lang="en-US" altLang="zh-CN" sz="2800" dirty="0"/>
          </a:p>
        </p:txBody>
      </p:sp>
      <p:sp>
        <p:nvSpPr>
          <p:cNvPr id="9" name="QB_3_AN.15_1#ce24ed3af.bracket?pid=51477fe4c&amp;color=0,0,0&amp;vpa=14&amp;vtp=1"/>
          <p:cNvSpPr/>
          <p:nvPr>
            <p:custDataLst>
              <p:tags r:id="rId4"/>
            </p:custDataLst>
          </p:nvPr>
        </p:nvSpPr>
        <p:spPr>
          <a:xfrm>
            <a:off x="1982185" y="1903735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猗</a:t>
            </a:r>
            <a:endParaRPr lang="en-US" altLang="zh-CN" sz="2800" dirty="0"/>
          </a:p>
        </p:txBody>
      </p:sp>
      <p:sp>
        <p:nvSpPr>
          <p:cNvPr id="10" name="QB_3_AN.16_1#ce24ed3af.bracket?pid=51477fe4c&amp;color=0,0,0&amp;vpa=15&amp;vtp=1"/>
          <p:cNvSpPr/>
          <p:nvPr/>
        </p:nvSpPr>
        <p:spPr>
          <a:xfrm>
            <a:off x="4727925" y="1903735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蹑</a:t>
            </a:r>
            <a:endParaRPr lang="en-US" altLang="zh-CN" sz="2800" dirty="0"/>
          </a:p>
        </p:txBody>
      </p:sp>
      <p:sp>
        <p:nvSpPr>
          <p:cNvPr id="11" name="QB_3_AN.17_1#ce24ed3af.bracket?pid=51477fe4c&amp;color=0,0,0&amp;vpa=16&amp;vtp=1"/>
          <p:cNvSpPr/>
          <p:nvPr>
            <p:custDataLst>
              <p:tags r:id="rId5"/>
            </p:custDataLst>
          </p:nvPr>
        </p:nvSpPr>
        <p:spPr>
          <a:xfrm>
            <a:off x="8452834" y="1903735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倔</a:t>
            </a:r>
            <a:endParaRPr lang="en-US" altLang="zh-CN" sz="2800" dirty="0"/>
          </a:p>
        </p:txBody>
      </p:sp>
      <p:sp>
        <p:nvSpPr>
          <p:cNvPr id="12" name="QB_3_AN.18_1#ce24ed3af.bracket?pid=51477fe4c&amp;color=0,0,0&amp;vpa=17&amp;vtp=1&amp;bbb=1"/>
          <p:cNvSpPr/>
          <p:nvPr>
            <p:custDataLst>
              <p:tags r:id="rId6"/>
            </p:custDataLst>
          </p:nvPr>
        </p:nvSpPr>
        <p:spPr>
          <a:xfrm>
            <a:off x="10238455" y="1841505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阡陌</a:t>
            </a:r>
            <a:endParaRPr lang="en-US" altLang="zh-CN" sz="2800" dirty="0"/>
          </a:p>
        </p:txBody>
      </p:sp>
      <p:sp>
        <p:nvSpPr>
          <p:cNvPr id="13" name="QB_3_AN.19_1#ce24ed3af.bracket?pid=51477fe4c&amp;color=0,0,0&amp;vpa=18&amp;vtp=1"/>
          <p:cNvSpPr/>
          <p:nvPr/>
        </p:nvSpPr>
        <p:spPr>
          <a:xfrm>
            <a:off x="2598135" y="2526035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弊</a:t>
            </a:r>
            <a:endParaRPr lang="en-US" altLang="zh-CN" sz="2800" dirty="0"/>
          </a:p>
        </p:txBody>
      </p:sp>
      <p:sp>
        <p:nvSpPr>
          <p:cNvPr id="14" name="QB_3_AN.20_1#ce24ed3af.bracket?pid=51477fe4c&amp;color=0,0,0&amp;vpa=19&amp;vtp=1"/>
          <p:cNvSpPr/>
          <p:nvPr/>
        </p:nvSpPr>
        <p:spPr>
          <a:xfrm>
            <a:off x="3727800" y="3148335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赢</a:t>
            </a:r>
            <a:endParaRPr lang="en-US" altLang="zh-CN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  <p:bldP spid="13" grpId="0" animBg="1" build="p"/>
      <p:bldP spid="14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2_1#41c1bec60?pid=51477fe4c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下列各句中,加点词语的古今词义相同的一项是（3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3_1#41c1bec60.bracket?pid=51477fe4c&amp;color=0,0,0&amp;vpa=21&amp;vtp=1"/>
          <p:cNvSpPr/>
          <p:nvPr/>
        </p:nvSpPr>
        <p:spPr>
          <a:xfrm>
            <a:off x="97796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22_2#41c1bec60.choices?pid=51477fe4c&amp;color=0,0,0&amp;vtp=1&amp;bbb=1"/>
          <p:cNvSpPr/>
          <p:nvPr/>
        </p:nvSpPr>
        <p:spPr>
          <a:xfrm>
            <a:off x="612648" y="10845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以致天下之士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山东豪俊遂并起而亡秦族矣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秦有余力而制其弊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不爱珍器重宝肥饶之地</a:t>
            </a:r>
            <a:endParaRPr lang="en-US" altLang="zh-CN" sz="2800" dirty="0"/>
          </a:p>
        </p:txBody>
      </p:sp>
      <p:sp>
        <p:nvSpPr>
          <p:cNvPr id="5" name="QC_3_AS.24_1#41c1bec60?pid=51477fe4c&amp;color=0,0,0&amp;vtp=1&amp;bbb=1&amp;hb=1"/>
          <p:cNvSpPr/>
          <p:nvPr/>
        </p:nvSpPr>
        <p:spPr>
          <a:xfrm>
            <a:off x="612648" y="2430791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C项,“余力”,古今词义相同,指剩余的力量；多余的精力。A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以致”,古义指用来招引;今义为连词,用在下半句话的开头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表示下文是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上述原因所形成的结果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（多指不好的结果）。B项,“山东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”,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古义指崤山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,代指东方诸国;今义指山东省。D项,“爱”,古义指吝惜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今义指对人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或事物有很深的感情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6" name="QC_3_BD.22_2#41c1bec60.choices?pid=51477fe4c&amp;color=0,0,0&amp;vtp=1&amp;bbb=1&amp;zzd= 1"/>
          <p:cNvSpPr/>
          <p:nvPr/>
        </p:nvSpPr>
        <p:spPr>
          <a:xfrm>
            <a:off x="1295305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22_2#41c1bec60.choices?pid=51477fe4c&amp;color=0,0,0&amp;vtp=1&amp;bbb=1&amp;zzd= 1"/>
          <p:cNvSpPr/>
          <p:nvPr/>
        </p:nvSpPr>
        <p:spPr>
          <a:xfrm>
            <a:off x="1650905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22_2#41c1bec60.choices?pid=51477fe4c&amp;color=0,0,0&amp;vtp=1&amp;bbb=1&amp;zzd= 1"/>
          <p:cNvSpPr/>
          <p:nvPr/>
        </p:nvSpPr>
        <p:spPr>
          <a:xfrm>
            <a:off x="6864572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22_2#41c1bec60.choices?pid=51477fe4c&amp;color=0,0,0&amp;vtp=1&amp;bbb=1&amp;zzd= 1"/>
          <p:cNvSpPr/>
          <p:nvPr/>
        </p:nvSpPr>
        <p:spPr>
          <a:xfrm>
            <a:off x="7220172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22_2#41c1bec60.choices?pid=51477fe4c&amp;color=0,0,0&amp;vtp=1&amp;bbb=1&amp;zzd= 3"/>
          <p:cNvSpPr/>
          <p:nvPr/>
        </p:nvSpPr>
        <p:spPr>
          <a:xfrm>
            <a:off x="1985868" y="2405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22_2#41c1bec60.choices?pid=51477fe4c&amp;color=0,0,0&amp;vtp=1&amp;bbb=1&amp;zzd= 3"/>
          <p:cNvSpPr/>
          <p:nvPr/>
        </p:nvSpPr>
        <p:spPr>
          <a:xfrm>
            <a:off x="2341468" y="2405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22_2#41c1bec60.choices?pid=51477fe4c&amp;color=0,0,0&amp;vtp=1&amp;bbb=1&amp;zzd= 3"/>
          <p:cNvSpPr/>
          <p:nvPr/>
        </p:nvSpPr>
        <p:spPr>
          <a:xfrm>
            <a:off x="7240810" y="2405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5_1#c05616eb0?pid=51477fe4c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下列对加点词语的解释，全都正确的一项是（3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6_1#c05616eb0.bracket?pid=51477fe4c&amp;color=0,0,0&amp;vpa=22&amp;vtp=1"/>
          <p:cNvSpPr/>
          <p:nvPr/>
        </p:nvSpPr>
        <p:spPr>
          <a:xfrm>
            <a:off x="91573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25_2#c05616eb0.choices?pid=51477fe4c&amp;color=0,0,0&amp;vtp=1&amp;bbb=1"/>
          <p:cNvSpPr/>
          <p:nvPr/>
        </p:nvSpPr>
        <p:spPr>
          <a:xfrm>
            <a:off x="612648" y="108459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79882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因遗策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凭借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委命下吏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（委弃）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79882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开关延敌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迎击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奋六世之余烈（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余威）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79882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追亡逐北（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败逃的军队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振长策而御宇内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（策略）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79882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销锋镝（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箭头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金城千里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（坚固的城池）</a:t>
            </a:r>
            <a:endParaRPr lang="en-US" altLang="zh-CN" sz="2800" dirty="0"/>
          </a:p>
        </p:txBody>
      </p:sp>
      <p:sp>
        <p:nvSpPr>
          <p:cNvPr id="5" name="QC_3_AS.27_1#c05616eb0?pid=51477fe4c&amp;color=0,0,0&amp;vtp=1&amp;bbb=1&amp;hb=1"/>
          <p:cNvSpPr/>
          <p:nvPr/>
        </p:nvSpPr>
        <p:spPr>
          <a:xfrm>
            <a:off x="612648" y="37007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A项，“因”，沿袭；“委”，交付。B项，“余烈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遗留下来的功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业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。C项，“策”，马鞭子。</a:t>
            </a:r>
            <a:endParaRPr lang="en-US" altLang="zh-CN" sz="2800" dirty="0"/>
          </a:p>
        </p:txBody>
      </p:sp>
      <p:sp>
        <p:nvSpPr>
          <p:cNvPr id="6" name="QC_3_BD.25_2#c05616eb0.choices?pid=51477fe4c&amp;color=0,0,0&amp;vtp=1&amp;bbb=1&amp;zzd= 1"/>
          <p:cNvSpPr/>
          <p:nvPr/>
        </p:nvSpPr>
        <p:spPr>
          <a:xfrm>
            <a:off x="1295305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25_2#c05616eb0.choices?pid=51477fe4c&amp;color=0,0,0&amp;vtp=1&amp;bbb=1&amp;zzd= 1"/>
          <p:cNvSpPr/>
          <p:nvPr/>
        </p:nvSpPr>
        <p:spPr>
          <a:xfrm>
            <a:off x="6570885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25_2#c05616eb0.choices?pid=51477fe4c&amp;color=0,0,0&amp;vtp=1&amp;bbb=1&amp;zzd= 3"/>
          <p:cNvSpPr/>
          <p:nvPr/>
        </p:nvSpPr>
        <p:spPr>
          <a:xfrm>
            <a:off x="1985868" y="23926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25_2#c05616eb0.choices?pid=51477fe4c&amp;color=0,0,0&amp;vtp=1&amp;bbb=1&amp;zzd= 3"/>
          <p:cNvSpPr/>
          <p:nvPr/>
        </p:nvSpPr>
        <p:spPr>
          <a:xfrm>
            <a:off x="7993285" y="23926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25_2#c05616eb0.choices?pid=51477fe4c&amp;color=0,0,0&amp;vtp=1&amp;bbb=1&amp;zzd= 3"/>
          <p:cNvSpPr/>
          <p:nvPr/>
        </p:nvSpPr>
        <p:spPr>
          <a:xfrm>
            <a:off x="8348885" y="23926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25_2#c05616eb0.choices?pid=51477fe4c&amp;color=0,0,0&amp;vtp=1&amp;bbb=1&amp;zzd= 5"/>
          <p:cNvSpPr/>
          <p:nvPr/>
        </p:nvSpPr>
        <p:spPr>
          <a:xfrm>
            <a:off x="2341468" y="3040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25_2#c05616eb0.choices?pid=51477fe4c&amp;color=0,0,0&amp;vtp=1&amp;bbb=1&amp;zzd= 5"/>
          <p:cNvSpPr/>
          <p:nvPr/>
        </p:nvSpPr>
        <p:spPr>
          <a:xfrm>
            <a:off x="7282085" y="3040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25_2#c05616eb0.choices?pid=51477fe4c&amp;color=0,0,0&amp;vtp=1&amp;bbb=1&amp;zzd= 7"/>
          <p:cNvSpPr/>
          <p:nvPr/>
        </p:nvSpPr>
        <p:spPr>
          <a:xfrm>
            <a:off x="2006505" y="37007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C_3_BD.25_2#c05616eb0.choices?pid=51477fe4c&amp;color=0,0,0&amp;vtp=1&amp;bbb=1&amp;zzd= 7"/>
          <p:cNvSpPr/>
          <p:nvPr/>
        </p:nvSpPr>
        <p:spPr>
          <a:xfrm>
            <a:off x="6570885" y="37007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C_3_BD.25_2#c05616eb0.choices?pid=51477fe4c&amp;color=0,0,0&amp;vtp=1&amp;bbb=1&amp;zzd= 7"/>
          <p:cNvSpPr/>
          <p:nvPr/>
        </p:nvSpPr>
        <p:spPr>
          <a:xfrm>
            <a:off x="6926485" y="37007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28_1#ebf40e008?sp=1&amp;pid=51477fe4c&amp;color=0,0,0&amp;vtp=1&amp;bt=1&amp;bbb=1&amp;hb=1"/>
          <p:cNvSpPr/>
          <p:nvPr/>
        </p:nvSpPr>
        <p:spPr>
          <a:xfrm>
            <a:off x="612648" y="46634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R="0" lvl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14010" algn="l"/>
              </a:tabLst>
              <a:defRPr/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请将下列句子中的加点词语按照活用类型进行分类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R="0" lvl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14010" algn="l"/>
              </a:tabLst>
              <a:defRPr/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marR="0" lvl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1401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①却匈奴七百余里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②追亡逐北</a:t>
            </a:r>
            <a:endParaRPr lang="en-US" altLang="zh-CN" sz="2800" dirty="0"/>
          </a:p>
          <a:p>
            <a:pPr marR="0" lvl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1401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③天下云集响应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④履至尊而制六合</a:t>
            </a:r>
            <a:endParaRPr lang="en-US" altLang="zh-CN" sz="2800" dirty="0"/>
          </a:p>
          <a:p>
            <a:pPr marR="0" lvl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1401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⑤包举宇内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⑥外连衡而斗诸侯</a:t>
            </a:r>
            <a:endParaRPr lang="en-US" altLang="zh-CN" sz="2800" dirty="0"/>
          </a:p>
          <a:p>
            <a:pPr latinLnBrk="1">
              <a:lnSpc>
                <a:spcPts val="5100"/>
              </a:lnSpc>
              <a:tabLst>
                <a:tab pos="5414010" algn="l"/>
              </a:tabLst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⑦尊贤而重士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⑧且夫天下非小弱也</a:t>
            </a:r>
            <a:endParaRPr lang="en-US" altLang="zh-CN" sz="2800" dirty="0"/>
          </a:p>
        </p:txBody>
      </p:sp>
      <p:sp>
        <p:nvSpPr>
          <p:cNvPr id="3" name="QB_3_AN.29_1#ebf40e008.blank?pid=51477fe4c&amp;color=0,0,0&amp;vpa=23&amp;vtp=1&amp;bbb=1&amp;hb=1"/>
          <p:cNvSpPr/>
          <p:nvPr/>
        </p:nvSpPr>
        <p:spPr>
          <a:xfrm>
            <a:off x="612648" y="435864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/②/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③⑤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/④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/⑦/⑧（3分）</a:t>
            </a:r>
            <a:endParaRPr lang="en-US" altLang="zh-CN" sz="2800" dirty="0"/>
          </a:p>
        </p:txBody>
      </p:sp>
      <p:sp>
        <p:nvSpPr>
          <p:cNvPr id="4" name="QB_3_BD.28_1#ebf40e008?sp=1&amp;pid=51477fe4c&amp;color=0,0,0&amp;vtp=1&amp;bt=1&amp;bbb=1&amp;hb=1&amp;zzd= 4"/>
          <p:cNvSpPr/>
          <p:nvPr/>
        </p:nvSpPr>
        <p:spPr>
          <a:xfrm>
            <a:off x="1127030" y="24221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B_3_BD.28_1#ebf40e008?sp=1&amp;pid=51477fe4c&amp;color=0,0,0&amp;vtp=1&amp;bt=1&amp;bbb=1&amp;hb=1&amp;zzd= 4"/>
          <p:cNvSpPr/>
          <p:nvPr/>
        </p:nvSpPr>
        <p:spPr>
          <a:xfrm>
            <a:off x="6896640" y="24221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B_3_BD.28_1#ebf40e008?sp=1&amp;pid=51477fe4c&amp;color=0,0,0&amp;vtp=1&amp;bt=1&amp;bbb=1&amp;hb=1&amp;zzd= 6"/>
          <p:cNvSpPr/>
          <p:nvPr/>
        </p:nvSpPr>
        <p:spPr>
          <a:xfrm>
            <a:off x="1838230" y="30698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3_BD.28_1#ebf40e008?sp=1&amp;pid=51477fe4c&amp;color=0,0,0&amp;vtp=1&amp;bt=1&amp;bbb=1&amp;hb=1&amp;zzd= 6"/>
          <p:cNvSpPr/>
          <p:nvPr/>
        </p:nvSpPr>
        <p:spPr>
          <a:xfrm>
            <a:off x="6541040" y="30698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3_BD.28_1#ebf40e008?sp=1&amp;pid=51477fe4c&amp;color=0,0,0&amp;vtp=1&amp;bt=1&amp;bbb=1&amp;hb=1&amp;zzd= 8"/>
          <p:cNvSpPr/>
          <p:nvPr/>
        </p:nvSpPr>
        <p:spPr>
          <a:xfrm>
            <a:off x="1127030" y="37175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3_BD.28_1#ebf40e008?sp=1&amp;pid=51477fe4c&amp;color=0,0,0&amp;vtp=1&amp;bt=1&amp;bbb=1&amp;hb=1&amp;zzd= 8"/>
          <p:cNvSpPr/>
          <p:nvPr/>
        </p:nvSpPr>
        <p:spPr>
          <a:xfrm>
            <a:off x="7963440" y="37175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3_BD.28_1#ebf40e008?sp=1&amp;pid=51477fe4c&amp;color=0,0,0&amp;vtp=1&amp;bt=1&amp;bbb=1&amp;hb=1&amp;zzd= 10"/>
          <p:cNvSpPr/>
          <p:nvPr/>
        </p:nvSpPr>
        <p:spPr>
          <a:xfrm>
            <a:off x="1482630" y="43779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3_BD.28_1#ebf40e008?sp=1&amp;pid=51477fe4c&amp;color=0,0,0&amp;vtp=1&amp;bt=1&amp;bbb=1&amp;hb=1&amp;zzd= 10"/>
          <p:cNvSpPr/>
          <p:nvPr/>
        </p:nvSpPr>
        <p:spPr>
          <a:xfrm>
            <a:off x="8319040" y="43779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3_BD.28_1#ebf40e008?sp=1&amp;pid=51477fe4c&amp;color=0,0,0&amp;vtp=1&amp;bt=1&amp;bbb=1&amp;hb=1&amp;zzd= 10"/>
          <p:cNvSpPr/>
          <p:nvPr/>
        </p:nvSpPr>
        <p:spPr>
          <a:xfrm>
            <a:off x="8674640" y="43779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AS.30_1#ebf40e008?pid=51477fe4c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①“却”，动词的使动用法，使退却。②“亡”，动词作名词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败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逃的军队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。③“云”，名词作状语，像云一样。④“履”，名词作动词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登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。⑤“包”，名词作状语，像包裹一样。⑥“斗”，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动词的使动用法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争斗。⑦“贤”，形容词作名词，贤能的人。⑧“小弱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形容词作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，变小变弱。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1_1#1175ed643?sp=1&amp;pid=51477fe4c&amp;color=0,0,0&amp;vtp=1&amp;bt=1&amp;bbb=1&amp;hb=1"/>
          <p:cNvSpPr/>
          <p:nvPr/>
        </p:nvSpPr>
        <p:spPr>
          <a:xfrm>
            <a:off x="612648" y="46634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下列各句中，加点的“以”与例句中的“以”用法相同的一项是（3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例句：以致天下之士</a:t>
            </a:r>
            <a:endParaRPr lang="en-US" altLang="zh-CN" sz="2800" dirty="0"/>
          </a:p>
        </p:txBody>
      </p:sp>
      <p:sp>
        <p:nvSpPr>
          <p:cNvPr id="3" name="QC_3_AN.32_1#1175ed643.bracket?pid=51477fe4c&amp;color=0,0,0&amp;vpa=24&amp;vtp=1"/>
          <p:cNvSpPr/>
          <p:nvPr/>
        </p:nvSpPr>
        <p:spPr>
          <a:xfrm>
            <a:off x="889666" y="1125919"/>
            <a:ext cx="5159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31_2#1175ed643.choices?pid=51477fe4c&amp;color=0,0,0&amp;vtp=1&amp;bbb=1"/>
          <p:cNvSpPr/>
          <p:nvPr/>
        </p:nvSpPr>
        <p:spPr>
          <a:xfrm>
            <a:off x="612648" y="242831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尝以十倍之地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，百万之众，叩关而攻秦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南取百越之地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，以为桂林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、象郡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铸以为金人十二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，以弱天下之民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然秦以区区之地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，致万乘之势</a:t>
            </a:r>
            <a:endParaRPr lang="en-US" altLang="zh-CN" sz="2800" dirty="0"/>
          </a:p>
        </p:txBody>
      </p:sp>
      <p:sp>
        <p:nvSpPr>
          <p:cNvPr id="5" name="QC_3_AS.33_1#1175ed643?pid=51477fe4c&amp;color=0,0,0&amp;vtp=1&amp;bbb=1&amp;hb=1"/>
          <p:cNvSpPr/>
          <p:nvPr/>
        </p:nvSpPr>
        <p:spPr>
          <a:xfrm>
            <a:off x="612648" y="501650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例句与C项，均为连词，表目的，译为“来”。A项，介词，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凭借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项，介词，把。D项，介词，凭借。</a:t>
            </a:r>
            <a:endParaRPr lang="en-US" altLang="zh-CN" sz="2800" dirty="0"/>
          </a:p>
        </p:txBody>
      </p:sp>
      <p:sp>
        <p:nvSpPr>
          <p:cNvPr id="6" name="QC_3_BD.31_1#1175ed643?sp=1&amp;pid=51477fe4c&amp;color=0,0,0&amp;vtp=1&amp;bt=1&amp;bbb=1&amp;hb=1&amp;zzd= 4"/>
          <p:cNvSpPr/>
          <p:nvPr/>
        </p:nvSpPr>
        <p:spPr>
          <a:xfrm>
            <a:off x="1838230" y="24348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31_2#1175ed643.choices?pid=51477fe4c&amp;color=0,0,0&amp;vtp=1&amp;bbb=1&amp;zzd= 1"/>
          <p:cNvSpPr/>
          <p:nvPr/>
        </p:nvSpPr>
        <p:spPr>
          <a:xfrm>
            <a:off x="1650905" y="308871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31_2#1175ed643.choices?pid=51477fe4c&amp;color=0,0,0&amp;vtp=1&amp;bbb=1&amp;zzd= 3"/>
          <p:cNvSpPr/>
          <p:nvPr/>
        </p:nvSpPr>
        <p:spPr>
          <a:xfrm>
            <a:off x="3763868" y="373641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31_2#1175ed643.choices?pid=51477fe4c&amp;color=0,0,0&amp;vtp=1&amp;bbb=1&amp;zzd= 5"/>
          <p:cNvSpPr/>
          <p:nvPr/>
        </p:nvSpPr>
        <p:spPr>
          <a:xfrm>
            <a:off x="4119468" y="438411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31_2#1175ed643.choices?pid=51477fe4c&amp;color=0,0,0&amp;vtp=1&amp;bbb=1&amp;zzd= 7"/>
          <p:cNvSpPr/>
          <p:nvPr/>
        </p:nvSpPr>
        <p:spPr>
          <a:xfrm>
            <a:off x="2006505" y="504451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tags/tag1.xml><?xml version="1.0" encoding="utf-8"?>
<p:tagLst xmlns:p="http://schemas.openxmlformats.org/presentationml/2006/main">
  <p:tag name="KSO_WM_DIAGRAM_VIRTUALLY_FRAME" val="{&quot;height&quot;:457,&quot;left&quot;:59.052440944881894,&quot;top&quot;:37.4503937007874,&quot;width&quot;:527.1251181102363}"/>
</p:tagLst>
</file>

<file path=ppt/tags/tag2.xml><?xml version="1.0" encoding="utf-8"?>
<p:tagLst xmlns:p="http://schemas.openxmlformats.org/presentationml/2006/main">
  <p:tag name="KSO_WM_DIAGRAM_VIRTUALLY_FRAME" val="{&quot;height&quot;:457,&quot;left&quot;:59.052440944881894,&quot;top&quot;:37.4503937007874,&quot;width&quot;:527.1251181102363}"/>
</p:tagLst>
</file>

<file path=ppt/tags/tag3.xml><?xml version="1.0" encoding="utf-8"?>
<p:tagLst xmlns:p="http://schemas.openxmlformats.org/presentationml/2006/main">
  <p:tag name="KSO_WM_DIAGRAM_VIRTUALLY_FRAME" val="{&quot;height&quot;:457,&quot;left&quot;:59.052440944881894,&quot;top&quot;:37.4503937007874,&quot;width&quot;:527.1251181102363}"/>
</p:tagLst>
</file>

<file path=ppt/tags/tag4.xml><?xml version="1.0" encoding="utf-8"?>
<p:tagLst xmlns:p="http://schemas.openxmlformats.org/presentationml/2006/main">
  <p:tag name="KSO_WM_DIAGRAM_VIRTUALLY_FRAME" val="{&quot;height&quot;:457,&quot;left&quot;:59.052440944881894,&quot;top&quot;:37.4503937007874,&quot;width&quot;:527.1251181102363}"/>
</p:tagLst>
</file>

<file path=ppt/tags/tag5.xml><?xml version="1.0" encoding="utf-8"?>
<p:tagLst xmlns:p="http://schemas.openxmlformats.org/presentationml/2006/main">
  <p:tag name="KSO_WM_DIAGRAM_VIRTUALLY_FRAME" val="{&quot;height&quot;:457,&quot;left&quot;:59.052440944881894,&quot;top&quot;:37.4503937007874,&quot;width&quot;:527.1251181102363}"/>
</p:tagLst>
</file>

<file path=ppt/tags/tag6.xml><?xml version="1.0" encoding="utf-8"?>
<p:tagLst xmlns:p="http://schemas.openxmlformats.org/presentationml/2006/main">
  <p:tag name="KSO_WM_DIAGRAM_VIRTUALLY_FRAME" val="{&quot;height&quot;:457,&quot;left&quot;:59.052440944881894,&quot;top&quot;:37.4503937007874,&quot;width&quot;:527.1251181102363}"/>
</p:tagLst>
</file>

<file path=ppt/tags/tag7.xml><?xml version="1.0" encoding="utf-8"?>
<p:tagLst xmlns:p="http://schemas.openxmlformats.org/presentationml/2006/main">
  <p:tag name="KSO_WM_DIAGRAM_VIRTUALLY_FRAME" val="{&quot;height&quot;:457,&quot;left&quot;:59.052440944881894,&quot;top&quot;:37.4503937007874,&quot;width&quot;:527.1251181102363}"/>
</p:tagLst>
</file>

<file path=ppt/tags/tag8.xml><?xml version="1.0" encoding="utf-8"?>
<p:tagLst xmlns:p="http://schemas.openxmlformats.org/presentationml/2006/main">
  <p:tag name="KSO_WM_DIAGRAM_VIRTUALLY_FRAME" val="{&quot;height&quot;:457,&quot;left&quot;:59.052440944881894,&quot;top&quot;:37.4503937007874,&quot;width&quot;:527.1251181102363}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6764</Words>
  <Application>WPS 演示</Application>
  <PresentationFormat>宽屏</PresentationFormat>
  <Paragraphs>374</Paragraphs>
  <Slides>32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4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4</cp:revision>
  <dcterms:created xsi:type="dcterms:W3CDTF">2025-04-01T08:49:00Z</dcterms:created>
  <dcterms:modified xsi:type="dcterms:W3CDTF">2025-09-02T09:34:48Z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912F4AEF58C94F46AECB411C6E69E281_12</vt:lpwstr>
  </property>
  <property fmtid="{D5CDD505-2E9C-101B-9397-08002B2CF9AE}" pid="3" name="KSOProductBuildVer">
    <vt:lpwstr>2052-12.1.0.22529</vt:lpwstr>
  </property>
</Properties>
</file>